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autoCompressPictures="0">
  <p:sldMasterIdLst>
    <p:sldMasterId id="2147483659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1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presProps" Target="presProps.xml"  /><Relationship Id="rId13" Type="http://schemas.openxmlformats.org/officeDocument/2006/relationships/viewProps" Target="viewProps.xml"  /><Relationship Id="rId14" Type="http://schemas.openxmlformats.org/officeDocument/2006/relationships/theme" Target="theme/theme1.xml"  /><Relationship Id="rId15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/>
            </a:r>
            <a:endParaRPr lang="en-US" altLang="ko-KR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fe58ba6ab_1_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8fe58ba6ab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/>
            </a:r>
            <a:endParaRPr lang="en-US" altLang="ko-KR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8fe58ba6ab_1_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8fe58ba6ab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/>
            </a:r>
            <a:endParaRPr lang="en-US" altLang="ko-KR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8fe58ba6ab_1_3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8fe58ba6ab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/>
            </a:r>
            <a:endParaRPr lang="en-US" altLang="ko-KR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fe58ba6ab_2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8fe58ba6ab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/>
            </a:r>
            <a:endParaRPr lang="en-US" altLang="ko-KR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fe58ba6ab_1_4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fe58ba6ab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/>
            </a:r>
            <a:endParaRPr lang="en-US" altLang="ko-KR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8fe58ba6ab_1_7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8fe58ba6ab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/>
            </a:r>
            <a:endParaRPr lang="en-US" altLang="ko-KR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fe58ba6ab_1_7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fe58ba6ab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/>
            </a:r>
            <a:endParaRPr lang="en-US" altLang="ko-KR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fe58ba6ab_1_5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fe58ba6ab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/>
            </a:r>
            <a:endParaRPr lang="en-US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10" Type="http://schemas.openxmlformats.org/officeDocument/2006/relationships/image" Target="../media/image11.png"  /><Relationship Id="rId11" Type="http://schemas.openxmlformats.org/officeDocument/2006/relationships/image" Target="../media/image12.png"  /><Relationship Id="rId12" Type="http://schemas.openxmlformats.org/officeDocument/2006/relationships/image" Target="../media/image13.png"  /><Relationship Id="rId13" Type="http://schemas.openxmlformats.org/officeDocument/2006/relationships/image" Target="../media/image14.png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Relationship Id="rId6" Type="http://schemas.openxmlformats.org/officeDocument/2006/relationships/image" Target="../media/image7.png"  /><Relationship Id="rId7" Type="http://schemas.openxmlformats.org/officeDocument/2006/relationships/image" Target="../media/image8.png"  /><Relationship Id="rId8" Type="http://schemas.openxmlformats.org/officeDocument/2006/relationships/image" Target="../media/image9.png"  /><Relationship Id="rId9" Type="http://schemas.openxmlformats.org/officeDocument/2006/relationships/image" Target="../media/image10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5.png"  /><Relationship Id="rId4" Type="http://schemas.openxmlformats.org/officeDocument/2006/relationships/image" Target="../media/image1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.png"  /><Relationship Id="rId4" Type="http://schemas.openxmlformats.org/officeDocument/2006/relationships/image" Target="../media/image16.png"  /><Relationship Id="rId5" Type="http://schemas.openxmlformats.org/officeDocument/2006/relationships/image" Target="../media/image1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.png"  /><Relationship Id="rId4" Type="http://schemas.openxmlformats.org/officeDocument/2006/relationships/image" Target="../media/image1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9.png"  /><Relationship Id="rId4" Type="http://schemas.openxmlformats.org/officeDocument/2006/relationships/image" Target="../media/image1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20.png"  /><Relationship Id="rId4" Type="http://schemas.openxmlformats.org/officeDocument/2006/relationships/image" Target="../media/image1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 idx="0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/>
              <a:t>Server Swift Corp.</a:t>
            </a: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1150" b="1">
                <a:solidFill>
                  <a:srgbClr val="43434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Sina Monajemi</a:t>
            </a:r>
            <a:endParaRPr lang="ru" sz="1150" b="1">
              <a:solidFill>
                <a:srgbClr val="43434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1150" b="1">
                <a:solidFill>
                  <a:srgbClr val="43434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Dauren Bralov</a:t>
            </a:r>
            <a:endParaRPr lang="ru" sz="1150" b="1">
              <a:solidFill>
                <a:srgbClr val="43434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1150" b="1">
                <a:solidFill>
                  <a:srgbClr val="43434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Seohyun Choi</a:t>
            </a:r>
            <a:endParaRPr sz="1150" b="1">
              <a:solidFill>
                <a:srgbClr val="43434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4" name="Google Shape;64;p13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0" y="0"/>
            <a:ext cx="1424169" cy="79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 idx="0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/>
              <a:t>Contents</a:t>
            </a:r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311700" y="1253525"/>
            <a:ext cx="8520600" cy="33540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53975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25000"/>
              <a:buAutoNum type="romanUcPeriod"/>
              <a:defRPr/>
            </a:pPr>
            <a:r>
              <a:rPr lang="ru" sz="2300">
                <a:solidFill>
                  <a:srgbClr val="434343"/>
                </a:solidFill>
                <a:highlight>
                  <a:srgbClr val="fdfdfd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lang="ru" sz="2300">
              <a:solidFill>
                <a:srgbClr val="434343"/>
              </a:solidFill>
              <a:highlight>
                <a:srgbClr val="fdfdfd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39750" lvl="0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25000"/>
              <a:buAutoNum type="romanUcPeriod"/>
              <a:defRPr/>
            </a:pPr>
            <a:r>
              <a:rPr lang="ru" sz="2300">
                <a:solidFill>
                  <a:srgbClr val="434343"/>
                </a:solidFill>
                <a:highlight>
                  <a:srgbClr val="fdfdfd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Target Market</a:t>
            </a:r>
            <a:endParaRPr lang="ru" sz="2300">
              <a:solidFill>
                <a:srgbClr val="434343"/>
              </a:solidFill>
              <a:highlight>
                <a:srgbClr val="fdfdfd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39750" lvl="0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25000"/>
              <a:buAutoNum type="romanUcPeriod"/>
              <a:defRPr/>
            </a:pPr>
            <a:r>
              <a:rPr lang="ru" sz="2300">
                <a:solidFill>
                  <a:srgbClr val="434343"/>
                </a:solidFill>
                <a:highlight>
                  <a:srgbClr val="fdfdfd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Ownership Chart</a:t>
            </a:r>
            <a:endParaRPr lang="ru" sz="2300">
              <a:solidFill>
                <a:srgbClr val="434343"/>
              </a:solidFill>
              <a:highlight>
                <a:srgbClr val="fdfdfd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39750" lvl="0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25000"/>
              <a:buAutoNum type="romanUcPeriod"/>
              <a:defRPr/>
            </a:pPr>
            <a:r>
              <a:rPr lang="ru" sz="2300">
                <a:solidFill>
                  <a:srgbClr val="434343"/>
                </a:solidFill>
                <a:highlight>
                  <a:srgbClr val="fdfdfd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Our Products &amp; Services</a:t>
            </a:r>
            <a:endParaRPr lang="ru" sz="2300">
              <a:solidFill>
                <a:srgbClr val="434343"/>
              </a:solidFill>
              <a:highlight>
                <a:srgbClr val="fdfdfd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39750" lvl="0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25000"/>
              <a:buAutoNum type="romanUcPeriod"/>
              <a:defRPr/>
            </a:pPr>
            <a:r>
              <a:rPr lang="ru" sz="2300">
                <a:solidFill>
                  <a:srgbClr val="434343"/>
                </a:solidFill>
                <a:highlight>
                  <a:srgbClr val="fdfdfd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Prices</a:t>
            </a:r>
            <a:endParaRPr lang="ru" sz="2300">
              <a:solidFill>
                <a:srgbClr val="434343"/>
              </a:solidFill>
              <a:highlight>
                <a:srgbClr val="fdfdfd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39750" lvl="0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25000"/>
              <a:buAutoNum type="romanUcPeriod"/>
              <a:defRPr/>
            </a:pPr>
            <a:r>
              <a:rPr lang="ru" sz="2300">
                <a:solidFill>
                  <a:srgbClr val="434343"/>
                </a:solidFill>
                <a:highlight>
                  <a:srgbClr val="fdfdfd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Contact Us</a:t>
            </a:r>
            <a:endParaRPr sz="2300">
              <a:solidFill>
                <a:srgbClr val="434343"/>
              </a:solidFill>
              <a:highlight>
                <a:srgbClr val="fdfdfd"/>
              </a:highlight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71" name="Google Shape;71;p14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7719825" y="4237200"/>
            <a:ext cx="1424169" cy="79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5618145" y="354075"/>
            <a:ext cx="3214150" cy="27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 idx="0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Introduction</a:t>
            </a:r>
            <a:endParaRPr lang="en-US" altLang="ko-KR"/>
          </a:p>
        </p:txBody>
      </p:sp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25000"/>
              <a:buFont typeface="Times New Roman"/>
              <a:buChar char="-"/>
              <a:defRPr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Location: </a:t>
            </a:r>
            <a:r>
              <a:rPr lang="ru" sz="17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320 Bay Street, M5H 4A6, Toronto, ON, Canada</a:t>
            </a:r>
            <a:endParaRPr lang="ru" sz="17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25000"/>
              <a:buFont typeface="Times New Roman"/>
              <a:buChar char="-"/>
              <a:defRPr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Year of establishment: 2017</a:t>
            </a:r>
            <a:endParaRPr lang="ru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25000"/>
              <a:buFont typeface="Times New Roman"/>
              <a:buChar char="-"/>
              <a:defRPr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Founder / Management Team: Dauren Bralov, Seohyun Choi, and Sina Monajemi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9" name="Google Shape;79;p15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7719825" y="4237200"/>
            <a:ext cx="1424169" cy="79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4736550" y="3057578"/>
            <a:ext cx="2319900" cy="173992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pic>
      <p:pic>
        <p:nvPicPr>
          <p:cNvPr id="81" name="Google Shape;81;p15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1103700" y="3057575"/>
            <a:ext cx="2969475" cy="173992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 idx="0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/>
              <a:t>Target Market</a:t>
            </a:r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5000"/>
              <a:buFont typeface="Times New Roman"/>
              <a:buChar char="❖"/>
              <a:defRPr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Server Swift Corp. serves Libraries / Museums / Colleges / Office buildings / Retailers / </a:t>
            </a:r>
            <a:r>
              <a:rPr lang="ru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Casinos / Shopping centers / Grocery stores and Bank Institutions across Canada and U.S.</a:t>
            </a:r>
            <a:endParaRPr lang="ru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/>
            </a:pPr>
            <a:endParaRPr sz="1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ct val="25000"/>
              <a:buFont typeface="Times New Roman"/>
              <a:buChar char="❖"/>
              <a:defRPr/>
            </a:pPr>
            <a:r>
              <a:rPr lang="ru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We look forward to working with the Canadian government to provide the software necessary to combat COVID-19 and support the well-being of Canadian citizens.</a:t>
            </a:r>
            <a:endParaRPr lang="ru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pPr>
            <a:endParaRPr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8" name="Google Shape;88;p16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7719825" y="0"/>
            <a:ext cx="1424169" cy="79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178500" y="4175575"/>
            <a:ext cx="1272051" cy="70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1787274" y="4175575"/>
            <a:ext cx="789618" cy="70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>
            <a:off x="3002087" y="4175575"/>
            <a:ext cx="683150" cy="70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/>
          <p:nvPr/>
        </p:nvPicPr>
        <p:blipFill rotWithShape="1">
          <a:blip r:embed="rId7">
            <a:alphaModFix/>
          </a:blip>
          <a:stretch>
            <a:fillRect/>
          </a:stretch>
        </p:blipFill>
        <p:spPr>
          <a:xfrm>
            <a:off x="4107638" y="4175575"/>
            <a:ext cx="706725" cy="70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/>
          <p:nvPr/>
        </p:nvPicPr>
        <p:blipFill rotWithShape="1">
          <a:blip r:embed="rId8">
            <a:alphaModFix/>
          </a:blip>
          <a:stretch>
            <a:fillRect/>
          </a:stretch>
        </p:blipFill>
        <p:spPr>
          <a:xfrm>
            <a:off x="5192363" y="4147050"/>
            <a:ext cx="706725" cy="70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/>
          <p:nvPr/>
        </p:nvPicPr>
        <p:blipFill rotWithShape="1">
          <a:blip r:embed="rId9">
            <a:alphaModFix/>
          </a:blip>
          <a:stretch>
            <a:fillRect/>
          </a:stretch>
        </p:blipFill>
        <p:spPr>
          <a:xfrm>
            <a:off x="6124888" y="3957863"/>
            <a:ext cx="994900" cy="10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/>
          <p:nvPr/>
        </p:nvPicPr>
        <p:blipFill rotWithShape="1">
          <a:blip r:embed="rId10">
            <a:alphaModFix/>
          </a:blip>
          <a:stretch>
            <a:fillRect/>
          </a:stretch>
        </p:blipFill>
        <p:spPr>
          <a:xfrm>
            <a:off x="7310088" y="4074613"/>
            <a:ext cx="908650" cy="9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/>
          <p:nvPr/>
        </p:nvPicPr>
        <p:blipFill rotWithShape="1">
          <a:blip r:embed="rId11">
            <a:alphaModFix/>
          </a:blip>
          <a:stretch>
            <a:fillRect/>
          </a:stretch>
        </p:blipFill>
        <p:spPr>
          <a:xfrm>
            <a:off x="8409051" y="4197332"/>
            <a:ext cx="683151" cy="663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/>
          <p:nvPr/>
        </p:nvPicPr>
        <p:blipFill rotWithShape="1">
          <a:blip r:embed="rId12">
            <a:alphaModFix/>
          </a:blip>
          <a:stretch>
            <a:fillRect/>
          </a:stretch>
        </p:blipFill>
        <p:spPr>
          <a:xfrm>
            <a:off x="0" y="0"/>
            <a:ext cx="458850" cy="27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/>
          <p:nvPr/>
        </p:nvPicPr>
        <p:blipFill rotWithShape="1">
          <a:blip r:embed="rId13">
            <a:alphaModFix/>
          </a:blip>
          <a:stretch>
            <a:fillRect/>
          </a:stretch>
        </p:blipFill>
        <p:spPr>
          <a:xfrm>
            <a:off x="461172" y="0"/>
            <a:ext cx="525525" cy="27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>
            <a:spLocks noGrp="1"/>
          </p:cNvSpPr>
          <p:nvPr>
            <p:ph type="title" idx="0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/>
              <a:t>Ownership Chart</a:t>
            </a:r>
            <a:endParaRPr/>
          </a:p>
        </p:txBody>
      </p:sp>
      <p:pic>
        <p:nvPicPr>
          <p:cNvPr id="104" name="Google Shape;104;p17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1428875" y="1026950"/>
            <a:ext cx="6008851" cy="386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7719825" y="4237200"/>
            <a:ext cx="1424169" cy="79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title" idx="0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/>
              <a:t>Products &amp; Services</a:t>
            </a:r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ct val="25000"/>
              <a:buFont typeface="Times New Roman"/>
              <a:buChar char="●"/>
              <a:defRPr/>
            </a:pPr>
            <a:r>
              <a:rPr lang="ru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We developed a variety of </a:t>
            </a:r>
            <a:r>
              <a:rPr lang="ru" sz="1900" b="1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Software Technologies</a:t>
            </a:r>
            <a:r>
              <a:rPr lang="ru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meant to solve the problems most companies face these days.</a:t>
            </a:r>
            <a:endParaRPr lang="ru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  <a:defRPr/>
            </a:pPr>
            <a:endParaRPr sz="1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ct val="25000"/>
              <a:buFont typeface="Times New Roman"/>
              <a:buChar char="●"/>
              <a:defRPr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We aim at </a:t>
            </a:r>
            <a:r>
              <a:rPr lang="ru" sz="1900" b="1">
                <a:latin typeface="Times New Roman"/>
                <a:ea typeface="Times New Roman"/>
                <a:cs typeface="Times New Roman"/>
                <a:sym typeface="Times New Roman"/>
              </a:rPr>
              <a:t>Managing Accounting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ru" sz="1900" b="1">
                <a:latin typeface="Times New Roman"/>
                <a:ea typeface="Times New Roman"/>
                <a:cs typeface="Times New Roman"/>
                <a:sym typeface="Times New Roman"/>
              </a:rPr>
              <a:t>Financial Operations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ru" sz="1900" b="1">
                <a:latin typeface="Times New Roman"/>
                <a:ea typeface="Times New Roman"/>
                <a:cs typeface="Times New Roman"/>
                <a:sym typeface="Times New Roman"/>
              </a:rPr>
              <a:t>Optimizing Operations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ru" sz="1900" b="1">
                <a:latin typeface="Times New Roman"/>
                <a:ea typeface="Times New Roman"/>
                <a:cs typeface="Times New Roman"/>
                <a:sym typeface="Times New Roman"/>
              </a:rPr>
              <a:t>Increasing Software Performance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2" name="Google Shape;112;p18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7719825" y="4237200"/>
            <a:ext cx="1424169" cy="79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4416350" y="3311075"/>
            <a:ext cx="2764950" cy="17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911500" y="3398425"/>
            <a:ext cx="2476451" cy="16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title" idx="0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/>
              <a:t>Prices</a:t>
            </a:r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25000"/>
              <a:buFont typeface="Times New Roman"/>
              <a:buChar char="●"/>
              <a:defRPr/>
            </a:pPr>
            <a:r>
              <a:rPr lang="ru" sz="2000" b="1">
                <a:latin typeface="Times New Roman"/>
                <a:ea typeface="Times New Roman"/>
                <a:cs typeface="Times New Roman"/>
                <a:sym typeface="Times New Roman"/>
              </a:rPr>
              <a:t>Free-Trial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 for the first month</a:t>
            </a:r>
            <a:endParaRPr lang="ru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 typeface="Times New Roman"/>
              <a:buChar char="●"/>
              <a:defRPr/>
            </a:pPr>
            <a:r>
              <a:rPr lang="ru" sz="1900">
                <a:latin typeface="Times New Roman"/>
                <a:ea typeface="Times New Roman"/>
                <a:cs typeface="Times New Roman"/>
                <a:sym typeface="Times New Roman"/>
              </a:rPr>
              <a:t>Starting Price</a:t>
            </a:r>
            <a:endParaRPr lang="ru"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CAD$ 29.99/month</a:t>
            </a:r>
            <a:endParaRPr lang="ru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CAD$ 24.99/month </a:t>
            </a:r>
            <a:r>
              <a:rPr lang="ru" sz="1200" i="1">
                <a:solidFill>
                  <a:srgbClr val="ff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for Seneca graduates</a:t>
            </a:r>
            <a:endParaRPr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1" name="Google Shape;121;p19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7719825" y="4237200"/>
            <a:ext cx="1424169" cy="79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 rot="5400000">
            <a:off x="4541650" y="299063"/>
            <a:ext cx="407670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 idx="0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/>
              <a:t>Contact Us</a:t>
            </a:r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242760" lvl="0" indent="-2427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ru" sz="1700">
                <a:latin typeface="Times New Roman"/>
                <a:ea typeface="Times New Roman"/>
                <a:cs typeface="Times New Roman"/>
                <a:sym typeface="Times New Roman"/>
              </a:rPr>
              <a:t>Phone: +1-647-228-31-24</a:t>
            </a:r>
            <a:endParaRPr lang="ru"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2760" lvl="0" indent="-242760" algn="l">
              <a:lnSpc>
                <a:spcPct val="150000"/>
              </a:lnSpc>
              <a:spcBef>
                <a:spcPts val="1600"/>
              </a:spcBef>
              <a:buFont typeface="Arial"/>
              <a:buChar char="•"/>
              <a:defRPr/>
            </a:pPr>
            <a:r>
              <a:rPr lang="ru" sz="1700">
                <a:latin typeface="Times New Roman"/>
                <a:ea typeface="Times New Roman"/>
                <a:cs typeface="Times New Roman"/>
                <a:sym typeface="Times New Roman"/>
              </a:rPr>
              <a:t>Email: malagratgea@gmail.com</a:t>
            </a:r>
            <a:endParaRPr lang="ru"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480" lvl="0" indent="-228480" algn="l">
              <a:lnSpc>
                <a:spcPct val="100000"/>
              </a:lnSpc>
              <a:spcBef>
                <a:spcPts val="1600"/>
              </a:spcBef>
              <a:buFont typeface="Arial"/>
              <a:buChar char="•"/>
              <a:defRPr/>
            </a:pPr>
            <a:r>
              <a:rPr lang="ru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Business Hours :</a:t>
            </a:r>
            <a:endParaRPr lang="ru" sz="16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pPr>
            <a:r>
              <a:rPr lang="en-US" altLang="ko-KR" sz="1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lang="ru" sz="1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Monday - Friday	9:00 a.m. - 5:00 p.m.</a:t>
            </a:r>
            <a:endParaRPr lang="ru" sz="14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pPr>
            <a:r>
              <a:rPr lang="en-US" altLang="ko-KR" sz="1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lang="ru" sz="1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Saturday		10:00 a.m. - 3:00 p.m.</a:t>
            </a:r>
            <a:endParaRPr lang="ru" sz="14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pPr>
            <a:r>
              <a:rPr lang="en-US" altLang="ko-KR" sz="1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lang="ru" sz="1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Sunday		CLOSED</a:t>
            </a:r>
            <a:endParaRPr lang="ru" sz="14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9" name="Google Shape;129;p20"/>
          <p:cNvPicPr/>
          <p:nvPr/>
        </p:nvPicPr>
        <p:blipFill rotWithShape="1">
          <a:blip r:embed="rId3">
            <a:alphaModFix/>
          </a:blip>
          <a:srcRect b="8780"/>
          <a:stretch>
            <a:fillRect/>
          </a:stretch>
        </p:blipFill>
        <p:spPr>
          <a:xfrm>
            <a:off x="3969050" y="0"/>
            <a:ext cx="5634825" cy="331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7719825" y="4237200"/>
            <a:ext cx="1424169" cy="79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1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2592788" y="338300"/>
            <a:ext cx="3958425" cy="248815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>
            <a:spLocks noGrp="1"/>
          </p:cNvSpPr>
          <p:nvPr>
            <p:ph type="body" idx="1"/>
          </p:nvPr>
        </p:nvSpPr>
        <p:spPr>
          <a:xfrm>
            <a:off x="1342500" y="3199125"/>
            <a:ext cx="6459000" cy="1406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21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you have any questions about our company,</a:t>
            </a:r>
            <a:endParaRPr lang="ru" sz="21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  <a:defRPr/>
            </a:pPr>
            <a:r>
              <a:rPr lang="ru" sz="21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please contact us at the contact number mentioned above.</a:t>
            </a:r>
            <a:endParaRPr sz="21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7" name="Google Shape;137;p21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7719825" y="4237200"/>
            <a:ext cx="1424169" cy="79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177</ep:Words>
  <ep:PresentationFormat>On-screen Show (16:9)</ep:PresentationFormat>
  <ep:Paragraphs>36</ep:Paragraphs>
  <ep:Slides>9</ep:Slides>
  <ep:Notes>9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ep:HeadingPairs>
  <ep:TitlesOfParts>
    <vt:vector size="10" baseType="lpstr">
      <vt:lpstr>Luxe</vt:lpstr>
      <vt:lpstr>Server Swift Corp.</vt:lpstr>
      <vt:lpstr>Contents</vt:lpstr>
      <vt:lpstr>Introduction</vt:lpstr>
      <vt:lpstr>Target Market</vt:lpstr>
      <vt:lpstr>Ownership Chart</vt:lpstr>
      <vt:lpstr>Products &amp; Services</vt:lpstr>
      <vt:lpstr>Prices</vt:lpstr>
      <vt:lpstr>Contact Us</vt:lpstr>
      <vt:lpstr>슬라이드 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USER</cp:lastModifiedBy>
  <dcterms:modified xsi:type="dcterms:W3CDTF">2020-08-08T03:11:44.750</dcterms:modified>
  <cp:revision>10</cp:revision>
  <dc:title>Server Swift Corp.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